
<file path=[Content_Types].xml><?xml version="1.0" encoding="utf-8"?>
<Types xmlns="http://schemas.openxmlformats.org/package/2006/content-types"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notesSlides/_rels/notesSlide27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4.png" ContentType="image/png"/>
  <Override PartName="/ppt/media/image39.png" ContentType="image/png"/>
  <Override PartName="/ppt/media/image23.png" ContentType="image/png"/>
  <Override PartName="/ppt/media/image8.png" ContentType="image/png"/>
  <Override PartName="/ppt/media/image3.png" ContentType="image/png"/>
  <Override PartName="/ppt/media/image38.png" ContentType="image/png"/>
  <Override PartName="/ppt/media/image21.png" ContentType="image/png"/>
  <Override PartName="/ppt/media/image6.png" ContentType="image/png"/>
  <Override PartName="/ppt/media/image1.png" ContentType="image/png"/>
  <Override PartName="/ppt/media/image36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0080625" cy="7559675"/>
  <p:notesSz cx="6796087" cy="992822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notes' format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E7539CE-A954-479F-8327-5B44583E8858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2"/>
          <p:cNvSpPr/>
          <p:nvPr/>
        </p:nvSpPr>
        <p:spPr>
          <a:xfrm>
            <a:off x="3849840" y="9429840"/>
            <a:ext cx="29343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3"/>
          <p:cNvSpPr/>
          <p:nvPr/>
        </p:nvSpPr>
        <p:spPr>
          <a:xfrm>
            <a:off x="755640" y="5078520"/>
            <a:ext cx="6045840" cy="480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2"/>
          <p:cNvSpPr/>
          <p:nvPr/>
        </p:nvSpPr>
        <p:spPr>
          <a:xfrm>
            <a:off x="3849840" y="9429840"/>
            <a:ext cx="29343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8080" cy="4456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2"/>
          <p:cNvSpPr/>
          <p:nvPr/>
        </p:nvSpPr>
        <p:spPr>
          <a:xfrm>
            <a:off x="3849840" y="9429840"/>
            <a:ext cx="29343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3"/>
          <p:cNvSpPr/>
          <p:nvPr/>
        </p:nvSpPr>
        <p:spPr>
          <a:xfrm>
            <a:off x="755640" y="5078520"/>
            <a:ext cx="6045840" cy="480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2"/>
          <p:cNvSpPr/>
          <p:nvPr/>
        </p:nvSpPr>
        <p:spPr>
          <a:xfrm>
            <a:off x="3849840" y="9429840"/>
            <a:ext cx="29343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8080" cy="4456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2"/>
          <p:cNvSpPr/>
          <p:nvPr/>
        </p:nvSpPr>
        <p:spPr>
          <a:xfrm>
            <a:off x="3849840" y="9429840"/>
            <a:ext cx="29343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8080" cy="4456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2"/>
          <p:cNvSpPr/>
          <p:nvPr/>
        </p:nvSpPr>
        <p:spPr>
          <a:xfrm>
            <a:off x="3849840" y="9429840"/>
            <a:ext cx="29343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8080" cy="4456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2"/>
          <p:cNvSpPr/>
          <p:nvPr/>
        </p:nvSpPr>
        <p:spPr>
          <a:xfrm>
            <a:off x="3849840" y="9429840"/>
            <a:ext cx="29343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8080" cy="4456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2"/>
          <p:cNvSpPr/>
          <p:nvPr/>
        </p:nvSpPr>
        <p:spPr>
          <a:xfrm>
            <a:off x="3849840" y="9429840"/>
            <a:ext cx="29343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3"/>
          <p:cNvSpPr/>
          <p:nvPr/>
        </p:nvSpPr>
        <p:spPr>
          <a:xfrm>
            <a:off x="4278240" y="10156680"/>
            <a:ext cx="3270600" cy="52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4"/>
          <p:cNvSpPr/>
          <p:nvPr/>
        </p:nvSpPr>
        <p:spPr>
          <a:xfrm>
            <a:off x="755640" y="5078520"/>
            <a:ext cx="6040800" cy="48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2"/>
          <p:cNvSpPr/>
          <p:nvPr/>
        </p:nvSpPr>
        <p:spPr>
          <a:xfrm>
            <a:off x="3849840" y="9429840"/>
            <a:ext cx="29343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3"/>
          <p:cNvSpPr/>
          <p:nvPr/>
        </p:nvSpPr>
        <p:spPr>
          <a:xfrm>
            <a:off x="4278240" y="10156680"/>
            <a:ext cx="3270600" cy="52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4"/>
          <p:cNvSpPr/>
          <p:nvPr/>
        </p:nvSpPr>
        <p:spPr>
          <a:xfrm>
            <a:off x="755640" y="5078520"/>
            <a:ext cx="6040800" cy="48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2"/>
          <p:cNvSpPr/>
          <p:nvPr/>
        </p:nvSpPr>
        <p:spPr>
          <a:xfrm>
            <a:off x="3849840" y="9429840"/>
            <a:ext cx="29343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3"/>
          <p:cNvSpPr/>
          <p:nvPr/>
        </p:nvSpPr>
        <p:spPr>
          <a:xfrm>
            <a:off x="4278240" y="10156680"/>
            <a:ext cx="3270600" cy="52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4"/>
          <p:cNvSpPr/>
          <p:nvPr/>
        </p:nvSpPr>
        <p:spPr>
          <a:xfrm>
            <a:off x="755640" y="5078520"/>
            <a:ext cx="6040800" cy="48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4560" cy="44661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2"/>
          <p:cNvSpPr/>
          <p:nvPr/>
        </p:nvSpPr>
        <p:spPr>
          <a:xfrm>
            <a:off x="3849840" y="9429840"/>
            <a:ext cx="29343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8080" cy="4456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4560" cy="44661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4560" cy="44661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4560" cy="44661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4560" cy="44661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4560" cy="44661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4560" cy="44661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4560" cy="44661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2"/>
          <p:cNvSpPr/>
          <p:nvPr/>
        </p:nvSpPr>
        <p:spPr>
          <a:xfrm>
            <a:off x="3849840" y="9429840"/>
            <a:ext cx="29343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3"/>
          <p:cNvSpPr/>
          <p:nvPr/>
        </p:nvSpPr>
        <p:spPr>
          <a:xfrm>
            <a:off x="4278240" y="10156680"/>
            <a:ext cx="3270600" cy="52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4"/>
          <p:cNvSpPr/>
          <p:nvPr/>
        </p:nvSpPr>
        <p:spPr>
          <a:xfrm>
            <a:off x="4278240" y="10156680"/>
            <a:ext cx="3273840" cy="5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5"/>
          <p:cNvSpPr/>
          <p:nvPr/>
        </p:nvSpPr>
        <p:spPr>
          <a:xfrm>
            <a:off x="755640" y="5078520"/>
            <a:ext cx="6045840" cy="480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4282200" y="10155600"/>
            <a:ext cx="3274200" cy="5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2960" cy="5290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2"/>
          <p:cNvSpPr/>
          <p:nvPr/>
        </p:nvSpPr>
        <p:spPr>
          <a:xfrm>
            <a:off x="3849840" y="9429840"/>
            <a:ext cx="29343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3"/>
          <p:cNvSpPr/>
          <p:nvPr/>
        </p:nvSpPr>
        <p:spPr>
          <a:xfrm>
            <a:off x="679320" y="4716360"/>
            <a:ext cx="5436000" cy="446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2"/>
          <p:cNvSpPr/>
          <p:nvPr/>
        </p:nvSpPr>
        <p:spPr>
          <a:xfrm>
            <a:off x="3849840" y="9429840"/>
            <a:ext cx="29343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3"/>
          <p:cNvSpPr/>
          <p:nvPr/>
        </p:nvSpPr>
        <p:spPr>
          <a:xfrm>
            <a:off x="679320" y="4716360"/>
            <a:ext cx="5436000" cy="446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2"/>
          <p:cNvSpPr/>
          <p:nvPr/>
        </p:nvSpPr>
        <p:spPr>
          <a:xfrm>
            <a:off x="3849840" y="9429840"/>
            <a:ext cx="29343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3"/>
          <p:cNvSpPr/>
          <p:nvPr/>
        </p:nvSpPr>
        <p:spPr>
          <a:xfrm>
            <a:off x="679320" y="4716360"/>
            <a:ext cx="5436000" cy="446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2"/>
          <p:cNvSpPr/>
          <p:nvPr/>
        </p:nvSpPr>
        <p:spPr>
          <a:xfrm>
            <a:off x="3849840" y="9429840"/>
            <a:ext cx="29343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3"/>
          <p:cNvSpPr/>
          <p:nvPr/>
        </p:nvSpPr>
        <p:spPr>
          <a:xfrm>
            <a:off x="755640" y="5078520"/>
            <a:ext cx="6045840" cy="480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2"/>
          <p:cNvSpPr/>
          <p:nvPr/>
        </p:nvSpPr>
        <p:spPr>
          <a:xfrm>
            <a:off x="3849840" y="9429840"/>
            <a:ext cx="29343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3"/>
          <p:cNvSpPr/>
          <p:nvPr/>
        </p:nvSpPr>
        <p:spPr>
          <a:xfrm>
            <a:off x="755640" y="5078520"/>
            <a:ext cx="6045840" cy="480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4398840" y="9555120"/>
            <a:ext cx="337068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2"/>
          <p:cNvSpPr/>
          <p:nvPr/>
        </p:nvSpPr>
        <p:spPr>
          <a:xfrm>
            <a:off x="3849840" y="9429840"/>
            <a:ext cx="293436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3"/>
          <p:cNvSpPr/>
          <p:nvPr/>
        </p:nvSpPr>
        <p:spPr>
          <a:xfrm>
            <a:off x="755640" y="5078520"/>
            <a:ext cx="6045840" cy="480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-22680"/>
            <a:ext cx="9071280" cy="584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504000" y="-22680"/>
            <a:ext cx="9071280" cy="584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-22680"/>
            <a:ext cx="9071280" cy="584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7007400" y="7008840"/>
            <a:ext cx="2854800" cy="4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GentP 2019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" name="Picture 4" descr=""/>
          <p:cNvPicPr/>
          <p:nvPr/>
        </p:nvPicPr>
        <p:blipFill>
          <a:blip r:embed="rId3"/>
          <a:stretch/>
        </p:blipFill>
        <p:spPr>
          <a:xfrm>
            <a:off x="-71280" y="1023840"/>
            <a:ext cx="7268040" cy="27036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-71280" y="1368360"/>
            <a:ext cx="7414200" cy="398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Picture 6" descr=""/>
          <p:cNvPicPr/>
          <p:nvPr/>
        </p:nvPicPr>
        <p:blipFill>
          <a:blip r:embed="rId4"/>
          <a:stretch/>
        </p:blipFill>
        <p:spPr>
          <a:xfrm>
            <a:off x="-71280" y="1023840"/>
            <a:ext cx="7268040" cy="270360"/>
          </a:xfrm>
          <a:prstGeom prst="rect">
            <a:avLst/>
          </a:prstGeom>
          <a:ln>
            <a:noFill/>
          </a:ln>
        </p:spPr>
      </p:pic>
      <p:sp>
        <p:nvSpPr>
          <p:cNvPr id="4" name="CustomShape 3"/>
          <p:cNvSpPr/>
          <p:nvPr/>
        </p:nvSpPr>
        <p:spPr>
          <a:xfrm>
            <a:off x="-71280" y="1368360"/>
            <a:ext cx="7414200" cy="398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7007400" y="7008840"/>
            <a:ext cx="2854800" cy="4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Rodica, 20. 12. 2019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Picture 4" descr=""/>
          <p:cNvPicPr/>
          <p:nvPr/>
        </p:nvPicPr>
        <p:blipFill>
          <a:blip r:embed="rId3"/>
          <a:stretch/>
        </p:blipFill>
        <p:spPr>
          <a:xfrm>
            <a:off x="-71280" y="879840"/>
            <a:ext cx="7268040" cy="270360"/>
          </a:xfrm>
          <a:prstGeom prst="rect">
            <a:avLst/>
          </a:prstGeom>
          <a:ln>
            <a:noFill/>
          </a:ln>
        </p:spPr>
      </p:pic>
      <p:sp>
        <p:nvSpPr>
          <p:cNvPr id="43" name="CustomShape 2"/>
          <p:cNvSpPr/>
          <p:nvPr/>
        </p:nvSpPr>
        <p:spPr>
          <a:xfrm>
            <a:off x="-71280" y="1368360"/>
            <a:ext cx="7414200" cy="398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7007400" y="7008840"/>
            <a:ext cx="2854800" cy="4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Rodica, 20. 12. 2019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4" descr=""/>
          <p:cNvPicPr/>
          <p:nvPr/>
        </p:nvPicPr>
        <p:blipFill>
          <a:blip r:embed="rId3"/>
          <a:stretch/>
        </p:blipFill>
        <p:spPr>
          <a:xfrm>
            <a:off x="-71280" y="879840"/>
            <a:ext cx="7268040" cy="270360"/>
          </a:xfrm>
          <a:prstGeom prst="rect">
            <a:avLst/>
          </a:prstGeom>
          <a:ln>
            <a:noFill/>
          </a:ln>
        </p:spPr>
      </p:pic>
      <p:sp>
        <p:nvSpPr>
          <p:cNvPr id="82" name="CustomShape 2"/>
          <p:cNvSpPr/>
          <p:nvPr/>
        </p:nvSpPr>
        <p:spPr>
          <a:xfrm>
            <a:off x="-71280" y="1368360"/>
            <a:ext cx="7414200" cy="398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PlaceHolder 3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128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-288000" y="6768000"/>
            <a:ext cx="3887280" cy="1079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7057800" y="6793920"/>
            <a:ext cx="3453480" cy="1629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3"/>
          <p:cNvSpPr/>
          <p:nvPr/>
        </p:nvSpPr>
        <p:spPr>
          <a:xfrm>
            <a:off x="193680" y="1331640"/>
            <a:ext cx="9596880" cy="258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9240" bIns="0" anchor="ctr"/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Učinkovita uporaba genomskih informacij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za trajnostjo selekcijo v majhnih populacijah govedi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3311640" y="3995640"/>
            <a:ext cx="6159960" cy="23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4440" bIns="45000"/>
          <a:p>
            <a:pPr algn="r">
              <a:lnSpc>
                <a:spcPct val="93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JANA OBŠTETER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93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Janez JENKO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93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John HICKEY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93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Gregor GORJANC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Rodica, 20. 12. 2019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4" descr=""/>
          <p:cNvPicPr/>
          <p:nvPr/>
        </p:nvPicPr>
        <p:blipFill>
          <a:blip r:embed="rId2"/>
          <a:srcRect l="3107" t="36970" r="0" b="41641"/>
          <a:stretch/>
        </p:blipFill>
        <p:spPr>
          <a:xfrm>
            <a:off x="72000" y="6905160"/>
            <a:ext cx="3777120" cy="510120"/>
          </a:xfrm>
          <a:prstGeom prst="rect">
            <a:avLst/>
          </a:prstGeom>
          <a:ln>
            <a:noFill/>
          </a:ln>
        </p:spPr>
      </p:pic>
      <p:pic>
        <p:nvPicPr>
          <p:cNvPr id="129" name="Picture 5" descr=""/>
          <p:cNvPicPr/>
          <p:nvPr/>
        </p:nvPicPr>
        <p:blipFill>
          <a:blip r:embed="rId3"/>
          <a:stretch/>
        </p:blipFill>
        <p:spPr>
          <a:xfrm>
            <a:off x="3816000" y="6552000"/>
            <a:ext cx="1929240" cy="978480"/>
          </a:xfrm>
          <a:prstGeom prst="rect">
            <a:avLst/>
          </a:prstGeom>
          <a:ln>
            <a:noFill/>
          </a:ln>
        </p:spPr>
      </p:pic>
      <p:pic>
        <p:nvPicPr>
          <p:cNvPr id="130" name="Picture 6" descr=""/>
          <p:cNvPicPr/>
          <p:nvPr/>
        </p:nvPicPr>
        <p:blipFill>
          <a:blip r:embed="rId4"/>
          <a:stretch/>
        </p:blipFill>
        <p:spPr>
          <a:xfrm>
            <a:off x="5707080" y="6636960"/>
            <a:ext cx="1564200" cy="994320"/>
          </a:xfrm>
          <a:prstGeom prst="rect">
            <a:avLst/>
          </a:prstGeom>
          <a:ln>
            <a:noFill/>
          </a:ln>
        </p:spPr>
      </p:pic>
      <p:pic>
        <p:nvPicPr>
          <p:cNvPr id="131" name="Picture 7" descr=""/>
          <p:cNvPicPr/>
          <p:nvPr/>
        </p:nvPicPr>
        <p:blipFill>
          <a:blip r:embed="rId5"/>
          <a:stretch/>
        </p:blipFill>
        <p:spPr>
          <a:xfrm>
            <a:off x="8533080" y="6939720"/>
            <a:ext cx="1402200" cy="40356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6"/>
          <a:stretch/>
        </p:blipFill>
        <p:spPr>
          <a:xfrm>
            <a:off x="7344000" y="6552000"/>
            <a:ext cx="1151280" cy="86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176400" y="1128600"/>
            <a:ext cx="9779760" cy="5989320"/>
          </a:xfrm>
          <a:prstGeom prst="rect">
            <a:avLst/>
          </a:prstGeom>
          <a:ln>
            <a:noFill/>
          </a:ln>
        </p:spPr>
      </p:pic>
      <p:sp>
        <p:nvSpPr>
          <p:cNvPr id="190" name="CustomShape 1"/>
          <p:cNvSpPr/>
          <p:nvPr/>
        </p:nvSpPr>
        <p:spPr>
          <a:xfrm>
            <a:off x="3168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Genetski napredek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" name="Table 1"/>
          <p:cNvGraphicFramePr/>
          <p:nvPr/>
        </p:nvGraphicFramePr>
        <p:xfrm>
          <a:off x="864000" y="3492000"/>
          <a:ext cx="8999640" cy="2618640"/>
        </p:xfrm>
        <a:graphic>
          <a:graphicData uri="http://schemas.openxmlformats.org/drawingml/2006/table">
            <a:tbl>
              <a:tblPr/>
              <a:tblGrid>
                <a:gridCol w="1879920"/>
                <a:gridCol w="3516840"/>
                <a:gridCol w="3603240"/>
              </a:tblGrid>
              <a:tr h="507960">
                <a:tc>
                  <a:txBody>
                    <a:bodyPr lIns="90000" rIns="9000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Scenariji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Katere očete uporabimo?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Kako očete uporabljamo?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solidFill>
                      <a:srgbClr val="ffffff"/>
                    </a:solidFill>
                  </a:tcPr>
                </a:tc>
              </a:tr>
              <a:tr h="52704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99cc6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očetje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 očetov / 5 let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 očetov / 1 leto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 oče / 5 let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2704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GT-PT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7dc2fa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      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očetje</a:t>
                      </a: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  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52704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GT-BD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055ea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očetje za BM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52992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032745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očetje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2" name="CustomShape 2"/>
          <p:cNvSpPr/>
          <p:nvPr/>
        </p:nvSpPr>
        <p:spPr>
          <a:xfrm>
            <a:off x="3240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Scenariji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2162160" y="1584360"/>
            <a:ext cx="500400" cy="357840"/>
          </a:xfrm>
          <a:prstGeom prst="rect">
            <a:avLst/>
          </a:prstGeom>
          <a:solidFill>
            <a:srgbClr val="aec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4"/>
          <p:cNvSpPr/>
          <p:nvPr/>
        </p:nvSpPr>
        <p:spPr>
          <a:xfrm>
            <a:off x="4716360" y="1584360"/>
            <a:ext cx="860760" cy="3578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GT-PT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2162160" y="1584360"/>
            <a:ext cx="500400" cy="35784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6"/>
          <p:cNvSpPr/>
          <p:nvPr/>
        </p:nvSpPr>
        <p:spPr>
          <a:xfrm>
            <a:off x="7705800" y="1584360"/>
            <a:ext cx="500400" cy="35784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7"/>
          <p:cNvSpPr/>
          <p:nvPr/>
        </p:nvSpPr>
        <p:spPr>
          <a:xfrm>
            <a:off x="2198520" y="1603440"/>
            <a:ext cx="4719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8"/>
          <p:cNvSpPr/>
          <p:nvPr/>
        </p:nvSpPr>
        <p:spPr>
          <a:xfrm>
            <a:off x="2767680" y="4356000"/>
            <a:ext cx="4719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9"/>
          <p:cNvSpPr/>
          <p:nvPr/>
        </p:nvSpPr>
        <p:spPr>
          <a:xfrm>
            <a:off x="2840760" y="4356000"/>
            <a:ext cx="4719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10"/>
          <p:cNvSpPr/>
          <p:nvPr/>
        </p:nvSpPr>
        <p:spPr>
          <a:xfrm>
            <a:off x="2767680" y="4356000"/>
            <a:ext cx="4719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11"/>
          <p:cNvSpPr/>
          <p:nvPr/>
        </p:nvSpPr>
        <p:spPr>
          <a:xfrm>
            <a:off x="2810520" y="4860360"/>
            <a:ext cx="860760" cy="3578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GT-PT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12"/>
          <p:cNvSpPr/>
          <p:nvPr/>
        </p:nvSpPr>
        <p:spPr>
          <a:xfrm>
            <a:off x="2840760" y="4356000"/>
            <a:ext cx="4719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13"/>
          <p:cNvSpPr/>
          <p:nvPr/>
        </p:nvSpPr>
        <p:spPr>
          <a:xfrm>
            <a:off x="2812320" y="5902920"/>
            <a:ext cx="500400" cy="35784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14"/>
          <p:cNvSpPr/>
          <p:nvPr/>
        </p:nvSpPr>
        <p:spPr>
          <a:xfrm>
            <a:off x="2809080" y="5398920"/>
            <a:ext cx="500400" cy="35784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15"/>
          <p:cNvSpPr/>
          <p:nvPr/>
        </p:nvSpPr>
        <p:spPr>
          <a:xfrm>
            <a:off x="2200320" y="1603440"/>
            <a:ext cx="4719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16"/>
          <p:cNvSpPr/>
          <p:nvPr/>
        </p:nvSpPr>
        <p:spPr>
          <a:xfrm>
            <a:off x="2810520" y="4320000"/>
            <a:ext cx="500400" cy="35784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Picture 69" descr=""/>
          <p:cNvPicPr/>
          <p:nvPr/>
        </p:nvPicPr>
        <p:blipFill>
          <a:blip r:embed="rId1"/>
          <a:stretch/>
        </p:blipFill>
        <p:spPr>
          <a:xfrm>
            <a:off x="8352000" y="5127480"/>
            <a:ext cx="465480" cy="379800"/>
          </a:xfrm>
          <a:prstGeom prst="rect">
            <a:avLst/>
          </a:prstGeom>
          <a:ln>
            <a:noFill/>
          </a:ln>
        </p:spPr>
      </p:pic>
      <p:pic>
        <p:nvPicPr>
          <p:cNvPr id="208" name="Picture 70" descr=""/>
          <p:cNvPicPr/>
          <p:nvPr/>
        </p:nvPicPr>
        <p:blipFill>
          <a:blip r:embed="rId2"/>
          <a:stretch/>
        </p:blipFill>
        <p:spPr>
          <a:xfrm>
            <a:off x="7991640" y="5796000"/>
            <a:ext cx="719640" cy="325800"/>
          </a:xfrm>
          <a:prstGeom prst="rect">
            <a:avLst/>
          </a:prstGeom>
          <a:ln>
            <a:noFill/>
          </a:ln>
        </p:spPr>
      </p:pic>
      <p:sp>
        <p:nvSpPr>
          <p:cNvPr id="209" name="CustomShape 17"/>
          <p:cNvSpPr/>
          <p:nvPr/>
        </p:nvSpPr>
        <p:spPr>
          <a:xfrm>
            <a:off x="1224000" y="2017800"/>
            <a:ext cx="2373840" cy="35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Progeno testirani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očetje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18"/>
          <p:cNvSpPr/>
          <p:nvPr/>
        </p:nvSpPr>
        <p:spPr>
          <a:xfrm>
            <a:off x="3816360" y="1990800"/>
            <a:ext cx="26629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Preselekcija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 gEBV – progeno testirani očetje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19"/>
          <p:cNvSpPr/>
          <p:nvPr/>
        </p:nvSpPr>
        <p:spPr>
          <a:xfrm>
            <a:off x="6551640" y="1990800"/>
            <a:ext cx="280548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Genomski testirani očetje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Table 1"/>
          <p:cNvGraphicFramePr/>
          <p:nvPr/>
        </p:nvGraphicFramePr>
        <p:xfrm>
          <a:off x="258840" y="1728720"/>
          <a:ext cx="9240120" cy="4447440"/>
        </p:xfrm>
        <a:graphic>
          <a:graphicData uri="http://schemas.openxmlformats.org/drawingml/2006/table">
            <a:tbl>
              <a:tblPr/>
              <a:tblGrid>
                <a:gridCol w="1450800"/>
                <a:gridCol w="2595240"/>
                <a:gridCol w="2598480"/>
                <a:gridCol w="2595960"/>
              </a:tblGrid>
              <a:tr h="1120680">
                <a:tc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/>
                    <a:p>
                      <a:pPr marL="109440" algn="ctr">
                        <a:lnSpc>
                          <a:spcPct val="87000"/>
                        </a:lnSpc>
                      </a:pP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 bulls / 5 years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36720" rIns="36720"/>
                    <a:p>
                      <a:pPr marL="109440" algn="ctr">
                        <a:lnSpc>
                          <a:spcPct val="87000"/>
                        </a:lnSpc>
                      </a:pP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 bulls / 1 year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36720" rIns="36720"/>
                    <a:p>
                      <a:pPr marL="109440" algn="ctr">
                        <a:lnSpc>
                          <a:spcPct val="87000"/>
                        </a:lnSpc>
                      </a:pP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 bull / 5 years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83160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99cc66"/>
                    </a:solidFill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160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GT-PT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7dc2fa"/>
                    </a:solidFill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4.0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160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GT-BD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055ea6"/>
                    </a:solidFill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4.2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4.6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4.5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232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032745"/>
                    </a:solidFill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4.8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6.0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5.6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13" name="Picture 72" descr=""/>
          <p:cNvPicPr/>
          <p:nvPr/>
        </p:nvPicPr>
        <p:blipFill>
          <a:blip r:embed="rId1"/>
          <a:stretch/>
        </p:blipFill>
        <p:spPr>
          <a:xfrm>
            <a:off x="7991640" y="2265480"/>
            <a:ext cx="719640" cy="325800"/>
          </a:xfrm>
          <a:prstGeom prst="rect">
            <a:avLst/>
          </a:prstGeom>
          <a:ln>
            <a:noFill/>
          </a:ln>
        </p:spPr>
      </p:pic>
      <p:pic>
        <p:nvPicPr>
          <p:cNvPr id="214" name="Picture 73" descr=""/>
          <p:cNvPicPr/>
          <p:nvPr/>
        </p:nvPicPr>
        <p:blipFill>
          <a:blip r:embed="rId2"/>
          <a:stretch/>
        </p:blipFill>
        <p:spPr>
          <a:xfrm>
            <a:off x="5327640" y="2282760"/>
            <a:ext cx="465480" cy="379800"/>
          </a:xfrm>
          <a:prstGeom prst="rect">
            <a:avLst/>
          </a:prstGeom>
          <a:ln>
            <a:noFill/>
          </a:ln>
        </p:spPr>
      </p:pic>
      <p:sp>
        <p:nvSpPr>
          <p:cNvPr id="215" name="CustomShape 2"/>
          <p:cNvSpPr/>
          <p:nvPr/>
        </p:nvSpPr>
        <p:spPr>
          <a:xfrm>
            <a:off x="3168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Genetski napredek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11520" y="1080000"/>
            <a:ext cx="9779760" cy="598932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3168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Genetski napredek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69" descr=""/>
          <p:cNvPicPr/>
          <p:nvPr/>
        </p:nvPicPr>
        <p:blipFill>
          <a:blip r:embed="rId2"/>
          <a:stretch/>
        </p:blipFill>
        <p:spPr>
          <a:xfrm>
            <a:off x="6158520" y="2068200"/>
            <a:ext cx="465480" cy="379800"/>
          </a:xfrm>
          <a:prstGeom prst="rect">
            <a:avLst/>
          </a:prstGeom>
          <a:ln>
            <a:noFill/>
          </a:ln>
        </p:spPr>
      </p:pic>
      <p:pic>
        <p:nvPicPr>
          <p:cNvPr id="219" name="Picture 70" descr=""/>
          <p:cNvPicPr/>
          <p:nvPr/>
        </p:nvPicPr>
        <p:blipFill>
          <a:blip r:embed="rId3"/>
          <a:stretch/>
        </p:blipFill>
        <p:spPr>
          <a:xfrm>
            <a:off x="9072000" y="2088000"/>
            <a:ext cx="719640" cy="32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0" name="Table 1"/>
          <p:cNvGraphicFramePr/>
          <p:nvPr/>
        </p:nvGraphicFramePr>
        <p:xfrm>
          <a:off x="260280" y="1728720"/>
          <a:ext cx="9240120" cy="4469760"/>
        </p:xfrm>
        <a:graphic>
          <a:graphicData uri="http://schemas.openxmlformats.org/drawingml/2006/table">
            <a:tbl>
              <a:tblPr/>
              <a:tblGrid>
                <a:gridCol w="1450800"/>
                <a:gridCol w="2595240"/>
                <a:gridCol w="2598480"/>
                <a:gridCol w="2595960"/>
              </a:tblGrid>
              <a:tr h="1147680">
                <a:tc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/>
                    <a:p>
                      <a:pPr marL="109440" algn="ctr">
                        <a:lnSpc>
                          <a:spcPct val="87000"/>
                        </a:lnSpc>
                      </a:pP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 bulls / 5 years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36720" rIns="36720"/>
                    <a:p>
                      <a:pPr marL="109440" algn="ctr">
                        <a:lnSpc>
                          <a:spcPct val="87000"/>
                        </a:lnSpc>
                      </a:pP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 bulls / 1 year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36720" rIns="36720"/>
                    <a:p>
                      <a:pPr marL="109440" algn="ctr">
                        <a:lnSpc>
                          <a:spcPct val="87000"/>
                        </a:lnSpc>
                      </a:pP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 bull / 5 year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83016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99cc66"/>
                    </a:solidFill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172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184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</a:tr>
              <a:tr h="83016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GS-PS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7dc2fa"/>
                    </a:solidFill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</a:tr>
              <a:tr h="83016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GS-BD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055ea6"/>
                    </a:solidFill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</a:tr>
              <a:tr h="83196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032745"/>
                    </a:solidFill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 </a:t>
                      </a: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</a:t>
                      </a: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21" name="Picture 72" descr=""/>
          <p:cNvPicPr/>
          <p:nvPr/>
        </p:nvPicPr>
        <p:blipFill>
          <a:blip r:embed="rId1"/>
          <a:stretch/>
        </p:blipFill>
        <p:spPr>
          <a:xfrm>
            <a:off x="5327640" y="2282760"/>
            <a:ext cx="465480" cy="379800"/>
          </a:xfrm>
          <a:prstGeom prst="rect">
            <a:avLst/>
          </a:prstGeom>
          <a:ln>
            <a:noFill/>
          </a:ln>
        </p:spPr>
      </p:pic>
      <p:pic>
        <p:nvPicPr>
          <p:cNvPr id="222" name="Picture 73" descr=""/>
          <p:cNvPicPr/>
          <p:nvPr/>
        </p:nvPicPr>
        <p:blipFill>
          <a:blip r:embed="rId2"/>
          <a:stretch/>
        </p:blipFill>
        <p:spPr>
          <a:xfrm>
            <a:off x="7702560" y="2303640"/>
            <a:ext cx="719640" cy="325800"/>
          </a:xfrm>
          <a:prstGeom prst="rect">
            <a:avLst/>
          </a:prstGeom>
          <a:ln>
            <a:noFill/>
          </a:ln>
        </p:spPr>
      </p:pic>
      <p:sp>
        <p:nvSpPr>
          <p:cNvPr id="223" name="CustomShape 2"/>
          <p:cNvSpPr/>
          <p:nvPr/>
        </p:nvSpPr>
        <p:spPr>
          <a:xfrm>
            <a:off x="3168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Efektivna velikost populacije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176400" y="1128600"/>
            <a:ext cx="9779760" cy="5989320"/>
          </a:xfrm>
          <a:prstGeom prst="rect">
            <a:avLst/>
          </a:prstGeom>
          <a:ln>
            <a:noFill/>
          </a:ln>
        </p:spPr>
      </p:pic>
      <p:sp>
        <p:nvSpPr>
          <p:cNvPr id="225" name="CustomShape 1"/>
          <p:cNvSpPr/>
          <p:nvPr/>
        </p:nvSpPr>
        <p:spPr>
          <a:xfrm>
            <a:off x="3096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Efektivna velikost populacije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6" name="Picture 70" descr=""/>
          <p:cNvPicPr/>
          <p:nvPr/>
        </p:nvPicPr>
        <p:blipFill>
          <a:blip r:embed="rId2"/>
          <a:stretch/>
        </p:blipFill>
        <p:spPr>
          <a:xfrm>
            <a:off x="9288360" y="1728000"/>
            <a:ext cx="719640" cy="325800"/>
          </a:xfrm>
          <a:prstGeom prst="rect">
            <a:avLst/>
          </a:prstGeom>
          <a:ln>
            <a:noFill/>
          </a:ln>
        </p:spPr>
      </p:pic>
      <p:pic>
        <p:nvPicPr>
          <p:cNvPr id="227" name="Picture 73" descr=""/>
          <p:cNvPicPr/>
          <p:nvPr/>
        </p:nvPicPr>
        <p:blipFill>
          <a:blip r:embed="rId3"/>
          <a:stretch/>
        </p:blipFill>
        <p:spPr>
          <a:xfrm>
            <a:off x="6408000" y="1656000"/>
            <a:ext cx="465480" cy="37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267480" y="1098720"/>
            <a:ext cx="9379800" cy="5884560"/>
          </a:xfrm>
          <a:prstGeom prst="rect">
            <a:avLst/>
          </a:prstGeom>
          <a:ln>
            <a:noFill/>
          </a:ln>
        </p:spPr>
      </p:pic>
      <p:sp>
        <p:nvSpPr>
          <p:cNvPr id="229" name="CustomShape 1"/>
          <p:cNvSpPr/>
          <p:nvPr/>
        </p:nvSpPr>
        <p:spPr>
          <a:xfrm>
            <a:off x="216000" y="898560"/>
            <a:ext cx="9177840" cy="505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040" bIns="0"/>
          <a:p>
            <a:pPr marL="216000" indent="-195840"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95840"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-1800360" y="-179280"/>
            <a:ext cx="9355680" cy="8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3"/>
          <p:cNvSpPr/>
          <p:nvPr/>
        </p:nvSpPr>
        <p:spPr>
          <a:xfrm>
            <a:off x="6192720" y="3240000"/>
            <a:ext cx="646560" cy="63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3440" bIns="45000"/>
          <a:p>
            <a:pPr>
              <a:lnSpc>
                <a:spcPct val="93000"/>
              </a:lnSpc>
            </a:pP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84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3096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Učinkovitost pretvorbe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216000" y="898560"/>
            <a:ext cx="9177840" cy="505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040" bIns="0"/>
          <a:p>
            <a:pPr marL="216000" indent="-195840"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95840"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-1800360" y="-179280"/>
            <a:ext cx="9355680" cy="8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3"/>
          <p:cNvSpPr/>
          <p:nvPr/>
        </p:nvSpPr>
        <p:spPr>
          <a:xfrm>
            <a:off x="6192720" y="3240000"/>
            <a:ext cx="646560" cy="63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3440" bIns="45000"/>
          <a:p>
            <a:pPr>
              <a:lnSpc>
                <a:spcPct val="93000"/>
              </a:lnSpc>
            </a:pP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84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360720" y="1152360"/>
            <a:ext cx="9379800" cy="5884560"/>
          </a:xfrm>
          <a:prstGeom prst="rect">
            <a:avLst/>
          </a:prstGeom>
          <a:ln>
            <a:noFill/>
          </a:ln>
        </p:spPr>
      </p:pic>
      <p:sp>
        <p:nvSpPr>
          <p:cNvPr id="237" name="CustomShape 4"/>
          <p:cNvSpPr/>
          <p:nvPr/>
        </p:nvSpPr>
        <p:spPr>
          <a:xfrm>
            <a:off x="3024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Učinkovitost pretvorbe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216000" y="898560"/>
            <a:ext cx="9177840" cy="505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040" bIns="0"/>
          <a:p>
            <a:pPr marL="216000" indent="-195840"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95840"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-1800360" y="-179280"/>
            <a:ext cx="9355680" cy="89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3"/>
          <p:cNvSpPr/>
          <p:nvPr/>
        </p:nvSpPr>
        <p:spPr>
          <a:xfrm>
            <a:off x="324000" y="287280"/>
            <a:ext cx="8828640" cy="108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27000" y="1094400"/>
            <a:ext cx="10079640" cy="5770800"/>
          </a:xfrm>
          <a:prstGeom prst="rect">
            <a:avLst/>
          </a:prstGeom>
          <a:ln>
            <a:noFill/>
          </a:ln>
        </p:spPr>
      </p:pic>
      <p:sp>
        <p:nvSpPr>
          <p:cNvPr id="242" name="CustomShape 4"/>
          <p:cNvSpPr/>
          <p:nvPr/>
        </p:nvSpPr>
        <p:spPr>
          <a:xfrm>
            <a:off x="3024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Učinkovitost pretvorbe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Picture 73" descr=""/>
          <p:cNvPicPr/>
          <p:nvPr/>
        </p:nvPicPr>
        <p:blipFill>
          <a:blip r:embed="rId2"/>
          <a:stretch/>
        </p:blipFill>
        <p:spPr>
          <a:xfrm>
            <a:off x="6112080" y="2600280"/>
            <a:ext cx="465480" cy="379800"/>
          </a:xfrm>
          <a:prstGeom prst="rect">
            <a:avLst/>
          </a:prstGeom>
          <a:ln>
            <a:noFill/>
          </a:ln>
        </p:spPr>
      </p:pic>
      <p:pic>
        <p:nvPicPr>
          <p:cNvPr id="244" name="Picture 73" descr=""/>
          <p:cNvPicPr/>
          <p:nvPr/>
        </p:nvPicPr>
        <p:blipFill>
          <a:blip r:embed="rId3"/>
          <a:stretch/>
        </p:blipFill>
        <p:spPr>
          <a:xfrm>
            <a:off x="9144360" y="2554200"/>
            <a:ext cx="719640" cy="32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503280" y="1768320"/>
            <a:ext cx="9069840" cy="438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"/>
          <p:cNvSpPr/>
          <p:nvPr/>
        </p:nvSpPr>
        <p:spPr>
          <a:xfrm>
            <a:off x="576000" y="1589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5280">
              <a:lnSpc>
                <a:spcPct val="93000"/>
              </a:lnSpc>
              <a:buClr>
                <a:srgbClr val="000000"/>
              </a:buClr>
              <a:buFont typeface="Symbol"/>
              <a:buChar char="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dva cilja:  maksimiranje genetskega napredka in minimiziranje sorodstva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3024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Selekcija z optimiziranimi prispevki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3240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Uvod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314280" y="2049480"/>
            <a:ext cx="9244440" cy="497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355680" indent="-349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Majhne populacije govedi -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genomska selekcija še ni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popolnoma integrirana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Kako intenzivno lahko odbiramo?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Trajnostna strategija?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5" name="Picture 3" descr=""/>
          <p:cNvPicPr/>
          <p:nvPr/>
        </p:nvPicPr>
        <p:blipFill>
          <a:blip r:embed="rId1"/>
          <a:stretch/>
        </p:blipFill>
        <p:spPr>
          <a:xfrm>
            <a:off x="6840360" y="22320"/>
            <a:ext cx="3289680" cy="328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503280" y="1768320"/>
            <a:ext cx="9069840" cy="438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"/>
          <p:cNvSpPr/>
          <p:nvPr/>
        </p:nvSpPr>
        <p:spPr>
          <a:xfrm>
            <a:off x="576000" y="1589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Line 3"/>
          <p:cNvSpPr/>
          <p:nvPr/>
        </p:nvSpPr>
        <p:spPr>
          <a:xfrm>
            <a:off x="2592000" y="2808000"/>
            <a:ext cx="360" cy="33120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Line 4"/>
          <p:cNvSpPr/>
          <p:nvPr/>
        </p:nvSpPr>
        <p:spPr>
          <a:xfrm>
            <a:off x="2592000" y="6120000"/>
            <a:ext cx="4896000" cy="36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Line 5"/>
          <p:cNvSpPr/>
          <p:nvPr/>
        </p:nvSpPr>
        <p:spPr>
          <a:xfrm flipV="1">
            <a:off x="2592000" y="2664000"/>
            <a:ext cx="4464000" cy="1152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Line 6"/>
          <p:cNvSpPr/>
          <p:nvPr/>
        </p:nvSpPr>
        <p:spPr>
          <a:xfrm flipV="1">
            <a:off x="2592000" y="2808000"/>
            <a:ext cx="4536000" cy="3312000"/>
          </a:xfrm>
          <a:prstGeom prst="line">
            <a:avLst/>
          </a:prstGeom>
          <a:ln w="29160">
            <a:solidFill>
              <a:srgbClr val="00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7"/>
          <p:cNvSpPr/>
          <p:nvPr/>
        </p:nvSpPr>
        <p:spPr>
          <a:xfrm>
            <a:off x="6480000" y="3469680"/>
            <a:ext cx="3239280" cy="37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GENETSKI NAPREDEK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8"/>
          <p:cNvSpPr/>
          <p:nvPr/>
        </p:nvSpPr>
        <p:spPr>
          <a:xfrm>
            <a:off x="7128000" y="2376000"/>
            <a:ext cx="3239280" cy="37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ce181e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STOPNJA INBRIDINGA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9"/>
          <p:cNvSpPr/>
          <p:nvPr/>
        </p:nvSpPr>
        <p:spPr>
          <a:xfrm>
            <a:off x="4896000" y="6192000"/>
            <a:ext cx="1871280" cy="37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LETO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10"/>
          <p:cNvSpPr/>
          <p:nvPr/>
        </p:nvSpPr>
        <p:spPr>
          <a:xfrm>
            <a:off x="576000" y="151848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5280">
              <a:lnSpc>
                <a:spcPct val="93000"/>
              </a:lnSpc>
              <a:buClr>
                <a:srgbClr val="000000"/>
              </a:buClr>
              <a:buFont typeface="Symbol"/>
              <a:buChar char="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Samo maksimiranje napredka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11"/>
          <p:cNvSpPr/>
          <p:nvPr/>
        </p:nvSpPr>
        <p:spPr>
          <a:xfrm>
            <a:off x="2952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Selekcija z optimiziranimi prispevki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03280" y="1768320"/>
            <a:ext cx="9069840" cy="438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2"/>
          <p:cNvSpPr/>
          <p:nvPr/>
        </p:nvSpPr>
        <p:spPr>
          <a:xfrm>
            <a:off x="576000" y="1589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Line 3"/>
          <p:cNvSpPr/>
          <p:nvPr/>
        </p:nvSpPr>
        <p:spPr>
          <a:xfrm>
            <a:off x="144000" y="2722320"/>
            <a:ext cx="360" cy="33120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Line 4"/>
          <p:cNvSpPr/>
          <p:nvPr/>
        </p:nvSpPr>
        <p:spPr>
          <a:xfrm>
            <a:off x="144000" y="6034320"/>
            <a:ext cx="4896000" cy="36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Line 5"/>
          <p:cNvSpPr/>
          <p:nvPr/>
        </p:nvSpPr>
        <p:spPr>
          <a:xfrm flipV="1">
            <a:off x="144000" y="3658320"/>
            <a:ext cx="4464000" cy="72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Line 6"/>
          <p:cNvSpPr/>
          <p:nvPr/>
        </p:nvSpPr>
        <p:spPr>
          <a:xfrm flipV="1">
            <a:off x="144000" y="3730320"/>
            <a:ext cx="4392000" cy="2304000"/>
          </a:xfrm>
          <a:prstGeom prst="line">
            <a:avLst/>
          </a:prstGeom>
          <a:ln w="29160">
            <a:solidFill>
              <a:srgbClr val="00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7"/>
          <p:cNvSpPr/>
          <p:nvPr/>
        </p:nvSpPr>
        <p:spPr>
          <a:xfrm>
            <a:off x="2520000" y="4824000"/>
            <a:ext cx="323928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GENETSKI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GB" sz="20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NAPREDEK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8"/>
          <p:cNvSpPr/>
          <p:nvPr/>
        </p:nvSpPr>
        <p:spPr>
          <a:xfrm>
            <a:off x="1152000" y="3154320"/>
            <a:ext cx="3239280" cy="37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ce181e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STOPNJA INBRIDINGA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9"/>
          <p:cNvSpPr/>
          <p:nvPr/>
        </p:nvSpPr>
        <p:spPr>
          <a:xfrm>
            <a:off x="2448000" y="6106320"/>
            <a:ext cx="1871280" cy="37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LETO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Line 10"/>
          <p:cNvSpPr/>
          <p:nvPr/>
        </p:nvSpPr>
        <p:spPr>
          <a:xfrm>
            <a:off x="5256000" y="2722320"/>
            <a:ext cx="360" cy="33120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Line 11"/>
          <p:cNvSpPr/>
          <p:nvPr/>
        </p:nvSpPr>
        <p:spPr>
          <a:xfrm>
            <a:off x="5256000" y="6034320"/>
            <a:ext cx="4896000" cy="36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Line 12"/>
          <p:cNvSpPr/>
          <p:nvPr/>
        </p:nvSpPr>
        <p:spPr>
          <a:xfrm flipV="1">
            <a:off x="5256000" y="4464000"/>
            <a:ext cx="4464000" cy="72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Line 13"/>
          <p:cNvSpPr/>
          <p:nvPr/>
        </p:nvSpPr>
        <p:spPr>
          <a:xfrm flipV="1">
            <a:off x="5256000" y="4536000"/>
            <a:ext cx="4392000" cy="1498320"/>
          </a:xfrm>
          <a:prstGeom prst="line">
            <a:avLst/>
          </a:prstGeom>
          <a:ln w="29160">
            <a:solidFill>
              <a:srgbClr val="00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14"/>
          <p:cNvSpPr/>
          <p:nvPr/>
        </p:nvSpPr>
        <p:spPr>
          <a:xfrm>
            <a:off x="6120000" y="3960000"/>
            <a:ext cx="3239280" cy="37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ce181e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STOPNJA INBRIDINGA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15"/>
          <p:cNvSpPr/>
          <p:nvPr/>
        </p:nvSpPr>
        <p:spPr>
          <a:xfrm>
            <a:off x="7560000" y="6106320"/>
            <a:ext cx="1871280" cy="37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LETO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16"/>
          <p:cNvSpPr/>
          <p:nvPr/>
        </p:nvSpPr>
        <p:spPr>
          <a:xfrm>
            <a:off x="576000" y="151848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5280">
              <a:lnSpc>
                <a:spcPct val="93000"/>
              </a:lnSpc>
              <a:buClr>
                <a:srgbClr val="000000"/>
              </a:buClr>
              <a:buFont typeface="Symbol"/>
              <a:buChar char="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Maksimiranje napredka ob omejitvi inbiridinga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17"/>
          <p:cNvSpPr/>
          <p:nvPr/>
        </p:nvSpPr>
        <p:spPr>
          <a:xfrm>
            <a:off x="2952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Selekcija z optimiziranimi prispevki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503280" y="1768320"/>
            <a:ext cx="9069840" cy="438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2"/>
          <p:cNvSpPr/>
          <p:nvPr/>
        </p:nvSpPr>
        <p:spPr>
          <a:xfrm>
            <a:off x="576000" y="1589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5280">
              <a:lnSpc>
                <a:spcPct val="93000"/>
              </a:lnSpc>
              <a:buClr>
                <a:srgbClr val="000000"/>
              </a:buClr>
              <a:buFont typeface="Symbol"/>
              <a:buChar char="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Razmerje med doseganjem napredka in ohranjanju variabilnosti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2808000" y="2664000"/>
            <a:ext cx="3994560" cy="3743280"/>
          </a:xfrm>
          <a:prstGeom prst="rect">
            <a:avLst/>
          </a:prstGeom>
          <a:ln>
            <a:noFill/>
          </a:ln>
        </p:spPr>
      </p:pic>
      <p:sp>
        <p:nvSpPr>
          <p:cNvPr id="279" name="CustomShape 3"/>
          <p:cNvSpPr/>
          <p:nvPr/>
        </p:nvSpPr>
        <p:spPr>
          <a:xfrm>
            <a:off x="2808000" y="4536000"/>
            <a:ext cx="1474560" cy="601560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GENETSKI NAPREDEK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4"/>
          <p:cNvSpPr/>
          <p:nvPr/>
        </p:nvSpPr>
        <p:spPr>
          <a:xfrm>
            <a:off x="5111280" y="4536000"/>
            <a:ext cx="2015280" cy="601560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GENETSKA VARIABILNOST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5"/>
          <p:cNvSpPr/>
          <p:nvPr/>
        </p:nvSpPr>
        <p:spPr>
          <a:xfrm>
            <a:off x="2952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Selekcija z optimiziranimi prispevki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503280" y="1768320"/>
            <a:ext cx="9069840" cy="438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3" name="Picture 3" descr=""/>
          <p:cNvPicPr/>
          <p:nvPr/>
        </p:nvPicPr>
        <p:blipFill>
          <a:blip r:embed="rId1"/>
          <a:stretch/>
        </p:blipFill>
        <p:spPr>
          <a:xfrm>
            <a:off x="2016000" y="1440000"/>
            <a:ext cx="5183280" cy="5194080"/>
          </a:xfrm>
          <a:prstGeom prst="rect">
            <a:avLst/>
          </a:prstGeom>
          <a:ln>
            <a:noFill/>
          </a:ln>
        </p:spPr>
      </p:pic>
      <p:sp>
        <p:nvSpPr>
          <p:cNvPr id="284" name="CustomShape 2"/>
          <p:cNvSpPr/>
          <p:nvPr/>
        </p:nvSpPr>
        <p:spPr>
          <a:xfrm>
            <a:off x="503280" y="1440000"/>
            <a:ext cx="9069840" cy="49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3"/>
          <p:cNvSpPr/>
          <p:nvPr/>
        </p:nvSpPr>
        <p:spPr>
          <a:xfrm>
            <a:off x="3528000" y="1296000"/>
            <a:ext cx="2303280" cy="37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Stopnja sorodstva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3168000" y="6336000"/>
            <a:ext cx="3023280" cy="656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Minimalno sorodstvo (%)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5"/>
          <p:cNvSpPr/>
          <p:nvPr/>
        </p:nvSpPr>
        <p:spPr>
          <a:xfrm rot="16200000">
            <a:off x="468000" y="3672720"/>
            <a:ext cx="3167280" cy="431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Maksimalni napredek (%)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6"/>
          <p:cNvSpPr/>
          <p:nvPr/>
        </p:nvSpPr>
        <p:spPr>
          <a:xfrm rot="5400000">
            <a:off x="5544720" y="3672000"/>
            <a:ext cx="3167280" cy="431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Selekcijski kriterij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7"/>
          <p:cNvSpPr/>
          <p:nvPr/>
        </p:nvSpPr>
        <p:spPr>
          <a:xfrm>
            <a:off x="5965920" y="5719320"/>
            <a:ext cx="431280" cy="39024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8"/>
          <p:cNvSpPr/>
          <p:nvPr/>
        </p:nvSpPr>
        <p:spPr>
          <a:xfrm>
            <a:off x="7128000" y="5253840"/>
            <a:ext cx="2879280" cy="188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CILJ = MIN SORODSTVO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0% maksimalnega napredka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100% minimalnega sorodstva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9"/>
          <p:cNvSpPr/>
          <p:nvPr/>
        </p:nvSpPr>
        <p:spPr>
          <a:xfrm>
            <a:off x="2592000" y="2016000"/>
            <a:ext cx="431280" cy="390240"/>
          </a:xfrm>
          <a:prstGeom prst="ellipse">
            <a:avLst/>
          </a:prstGeom>
          <a:noFill/>
          <a:ln w="38160">
            <a:solidFill>
              <a:srgbClr val="00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10"/>
          <p:cNvSpPr/>
          <p:nvPr/>
        </p:nvSpPr>
        <p:spPr>
          <a:xfrm>
            <a:off x="72000" y="1224000"/>
            <a:ext cx="2879280" cy="188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CILJ = MAX NAPREDEK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100% maksimalnega napredka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0% minimalnega sorodstva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11"/>
          <p:cNvSpPr/>
          <p:nvPr/>
        </p:nvSpPr>
        <p:spPr>
          <a:xfrm>
            <a:off x="2952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Selekcija z optimiziranimi prispevki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503280" y="1768320"/>
            <a:ext cx="9069840" cy="438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5" name="Picture 3" descr=""/>
          <p:cNvPicPr/>
          <p:nvPr/>
        </p:nvPicPr>
        <p:blipFill>
          <a:blip r:embed="rId1"/>
          <a:stretch/>
        </p:blipFill>
        <p:spPr>
          <a:xfrm>
            <a:off x="2016000" y="1440000"/>
            <a:ext cx="5183280" cy="5194080"/>
          </a:xfrm>
          <a:prstGeom prst="rect">
            <a:avLst/>
          </a:prstGeom>
          <a:ln>
            <a:noFill/>
          </a:ln>
        </p:spPr>
      </p:pic>
      <p:sp>
        <p:nvSpPr>
          <p:cNvPr id="296" name="CustomShape 2"/>
          <p:cNvSpPr/>
          <p:nvPr/>
        </p:nvSpPr>
        <p:spPr>
          <a:xfrm>
            <a:off x="503280" y="1440000"/>
            <a:ext cx="9069840" cy="49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3"/>
          <p:cNvSpPr/>
          <p:nvPr/>
        </p:nvSpPr>
        <p:spPr>
          <a:xfrm>
            <a:off x="3528000" y="1296000"/>
            <a:ext cx="2303280" cy="37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Stopnja sorodstva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3168000" y="6336000"/>
            <a:ext cx="3023280" cy="656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Minimalno sorodstvo (%)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5"/>
          <p:cNvSpPr/>
          <p:nvPr/>
        </p:nvSpPr>
        <p:spPr>
          <a:xfrm rot="16200000">
            <a:off x="468000" y="3672720"/>
            <a:ext cx="3167280" cy="431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Maksimalni napredek (%)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6"/>
          <p:cNvSpPr/>
          <p:nvPr/>
        </p:nvSpPr>
        <p:spPr>
          <a:xfrm rot="5400000">
            <a:off x="5544720" y="3672000"/>
            <a:ext cx="3167280" cy="431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Selekcijski kriterij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7"/>
          <p:cNvSpPr/>
          <p:nvPr/>
        </p:nvSpPr>
        <p:spPr>
          <a:xfrm>
            <a:off x="5965920" y="5719320"/>
            <a:ext cx="431280" cy="39024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8"/>
          <p:cNvSpPr/>
          <p:nvPr/>
        </p:nvSpPr>
        <p:spPr>
          <a:xfrm>
            <a:off x="7128000" y="5253840"/>
            <a:ext cx="2879280" cy="188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CILJ = MIN SORODSTVO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0% maksimalnega napredka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100% minimalnega sorodstva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9"/>
          <p:cNvSpPr/>
          <p:nvPr/>
        </p:nvSpPr>
        <p:spPr>
          <a:xfrm>
            <a:off x="2592000" y="2016000"/>
            <a:ext cx="431280" cy="390240"/>
          </a:xfrm>
          <a:prstGeom prst="ellipse">
            <a:avLst/>
          </a:prstGeom>
          <a:noFill/>
          <a:ln w="38160">
            <a:solidFill>
              <a:srgbClr val="00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0"/>
          <p:cNvSpPr/>
          <p:nvPr/>
        </p:nvSpPr>
        <p:spPr>
          <a:xfrm>
            <a:off x="72000" y="1224000"/>
            <a:ext cx="2879280" cy="188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CILJ = MAX NAPREDEK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100% maksimalnega napredka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0% minimalnega sorodstva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11"/>
          <p:cNvSpPr/>
          <p:nvPr/>
        </p:nvSpPr>
        <p:spPr>
          <a:xfrm>
            <a:off x="4752000" y="2376000"/>
            <a:ext cx="431280" cy="39024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2"/>
          <p:cNvSpPr/>
          <p:nvPr/>
        </p:nvSpPr>
        <p:spPr>
          <a:xfrm>
            <a:off x="5400000" y="1944000"/>
            <a:ext cx="3599280" cy="64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82% maksimalnega napredka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57% minimalnega sorodstva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13"/>
          <p:cNvSpPr/>
          <p:nvPr/>
        </p:nvSpPr>
        <p:spPr>
          <a:xfrm>
            <a:off x="2952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Selekcija z optimiziranimi prispevki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503280" y="1768320"/>
            <a:ext cx="9069840" cy="438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"/>
          <p:cNvSpPr/>
          <p:nvPr/>
        </p:nvSpPr>
        <p:spPr>
          <a:xfrm>
            <a:off x="503280" y="1440000"/>
            <a:ext cx="9069840" cy="49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440" bIns="0"/>
          <a:p>
            <a:pPr marL="208080" indent="-203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Optimizacija izbire in uporabe očetov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8080" indent="-203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Vsi aktivni biki (PT, GT) + mladi kandidati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8080" indent="-203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Tarčne stopinje: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364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364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364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364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364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0" name="Picture 3" descr=""/>
          <p:cNvPicPr/>
          <p:nvPr/>
        </p:nvPicPr>
        <p:blipFill>
          <a:blip r:embed="rId1"/>
          <a:stretch/>
        </p:blipFill>
        <p:spPr>
          <a:xfrm>
            <a:off x="4104000" y="2651760"/>
            <a:ext cx="4178880" cy="4187520"/>
          </a:xfrm>
          <a:prstGeom prst="rect">
            <a:avLst/>
          </a:prstGeom>
          <a:ln>
            <a:noFill/>
          </a:ln>
        </p:spPr>
      </p:pic>
      <p:sp>
        <p:nvSpPr>
          <p:cNvPr id="311" name="CustomShape 3"/>
          <p:cNvSpPr/>
          <p:nvPr/>
        </p:nvSpPr>
        <p:spPr>
          <a:xfrm>
            <a:off x="6768000" y="3780000"/>
            <a:ext cx="287280" cy="28728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4"/>
          <p:cNvSpPr/>
          <p:nvPr/>
        </p:nvSpPr>
        <p:spPr>
          <a:xfrm>
            <a:off x="6912000" y="4032000"/>
            <a:ext cx="287280" cy="28728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5"/>
          <p:cNvSpPr/>
          <p:nvPr/>
        </p:nvSpPr>
        <p:spPr>
          <a:xfrm>
            <a:off x="7020000" y="4284000"/>
            <a:ext cx="287280" cy="28728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6"/>
          <p:cNvSpPr/>
          <p:nvPr/>
        </p:nvSpPr>
        <p:spPr>
          <a:xfrm>
            <a:off x="7128000" y="4572000"/>
            <a:ext cx="287280" cy="28728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7"/>
          <p:cNvSpPr/>
          <p:nvPr/>
        </p:nvSpPr>
        <p:spPr>
          <a:xfrm>
            <a:off x="7272000" y="5328000"/>
            <a:ext cx="287280" cy="28728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8"/>
          <p:cNvSpPr/>
          <p:nvPr/>
        </p:nvSpPr>
        <p:spPr>
          <a:xfrm>
            <a:off x="2952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Selekcija z optimiziranimi prispevki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26280" y="1376640"/>
            <a:ext cx="10079640" cy="5433480"/>
          </a:xfrm>
          <a:prstGeom prst="rect">
            <a:avLst/>
          </a:prstGeom>
          <a:ln>
            <a:noFill/>
          </a:ln>
        </p:spPr>
      </p:pic>
      <p:sp>
        <p:nvSpPr>
          <p:cNvPr id="318" name="CustomShape 1"/>
          <p:cNvSpPr/>
          <p:nvPr/>
        </p:nvSpPr>
        <p:spPr>
          <a:xfrm>
            <a:off x="2952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Selekcija z optimiziranimi prispevki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446040" y="1611360"/>
            <a:ext cx="9177840" cy="505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040" bIns="0"/>
          <a:p>
            <a:pPr marL="216000" indent="-211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Highest genetic gain?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GT, faster turn-over of animals 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1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Highest N</a:t>
            </a:r>
            <a:r>
              <a:rPr b="0" lang="en-GB" sz="32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conversion efficiency?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Hybrid scenarios (PT, GT) and faster turnover 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1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 optimize, or not to optimize?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Increases conversion efficiency of all scenarios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  More gain, same loss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Same gain, less loss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293760" y="331920"/>
            <a:ext cx="8828640" cy="108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Picture 4" descr=""/>
          <p:cNvPicPr/>
          <p:nvPr/>
        </p:nvPicPr>
        <p:blipFill>
          <a:blip r:embed="rId1"/>
          <a:stretch/>
        </p:blipFill>
        <p:spPr>
          <a:xfrm>
            <a:off x="6300720" y="2195640"/>
            <a:ext cx="465480" cy="379800"/>
          </a:xfrm>
          <a:prstGeom prst="rect">
            <a:avLst/>
          </a:prstGeom>
          <a:ln>
            <a:noFill/>
          </a:ln>
        </p:spPr>
      </p:pic>
      <p:pic>
        <p:nvPicPr>
          <p:cNvPr id="322" name="Picture 5" descr=""/>
          <p:cNvPicPr/>
          <p:nvPr/>
        </p:nvPicPr>
        <p:blipFill>
          <a:blip r:embed="rId2"/>
          <a:stretch/>
        </p:blipFill>
        <p:spPr>
          <a:xfrm>
            <a:off x="8906040" y="3743280"/>
            <a:ext cx="465480" cy="379800"/>
          </a:xfrm>
          <a:prstGeom prst="rect">
            <a:avLst/>
          </a:prstGeom>
          <a:ln>
            <a:noFill/>
          </a:ln>
        </p:spPr>
      </p:pic>
      <p:sp>
        <p:nvSpPr>
          <p:cNvPr id="323" name="CustomShape 3"/>
          <p:cNvSpPr/>
          <p:nvPr/>
        </p:nvSpPr>
        <p:spPr>
          <a:xfrm>
            <a:off x="2952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Zaključki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419760" y="1613520"/>
            <a:ext cx="9154440" cy="493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0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191520" y="2664000"/>
            <a:ext cx="3106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kratko- in dolgoročni genetski napredek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3587760" y="2701800"/>
            <a:ext cx="3106800" cy="13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omejitev inbridinga in zagotovitev dolgoročnega napredka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6827760" y="2701800"/>
            <a:ext cx="3106800" cy="165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optimalna poraba finančnih sredstev, zagotavljati konkurenčnost na mednarodnem trgu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Picture 3" descr=""/>
          <p:cNvPicPr/>
          <p:nvPr/>
        </p:nvPicPr>
        <p:blipFill>
          <a:blip r:embed="rId1"/>
          <a:stretch/>
        </p:blipFill>
        <p:spPr>
          <a:xfrm>
            <a:off x="2592360" y="5112000"/>
            <a:ext cx="4606200" cy="1285560"/>
          </a:xfrm>
          <a:prstGeom prst="rect">
            <a:avLst/>
          </a:prstGeom>
          <a:ln w="9360">
            <a:noFill/>
          </a:ln>
        </p:spPr>
      </p:pic>
      <p:sp>
        <p:nvSpPr>
          <p:cNvPr id="141" name="CustomShape 5"/>
          <p:cNvSpPr/>
          <p:nvPr/>
        </p:nvSpPr>
        <p:spPr>
          <a:xfrm>
            <a:off x="-1080000" y="1080000"/>
            <a:ext cx="70560" cy="3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6"/>
          <p:cNvSpPr/>
          <p:nvPr/>
        </p:nvSpPr>
        <p:spPr>
          <a:xfrm>
            <a:off x="419760" y="1656000"/>
            <a:ext cx="2734560" cy="790560"/>
          </a:xfrm>
          <a:custGeom>
            <a:avLst/>
            <a:gdLst/>
            <a:ahLst/>
            <a:rect l="l" t="t" r="r" b="b"/>
            <a:pathLst>
              <a:path w="7601" h="2202">
                <a:moveTo>
                  <a:pt x="366" y="0"/>
                </a:moveTo>
                <a:cubicBezTo>
                  <a:pt x="183" y="0"/>
                  <a:pt x="0" y="183"/>
                  <a:pt x="0" y="366"/>
                </a:cubicBezTo>
                <a:lnTo>
                  <a:pt x="0" y="1834"/>
                </a:lnTo>
                <a:cubicBezTo>
                  <a:pt x="0" y="2017"/>
                  <a:pt x="183" y="2201"/>
                  <a:pt x="366" y="2201"/>
                </a:cubicBezTo>
                <a:lnTo>
                  <a:pt x="7234" y="2201"/>
                </a:lnTo>
                <a:cubicBezTo>
                  <a:pt x="7417" y="2201"/>
                  <a:pt x="7600" y="2017"/>
                  <a:pt x="7600" y="1834"/>
                </a:cubicBezTo>
                <a:lnTo>
                  <a:pt x="7600" y="366"/>
                </a:lnTo>
                <a:cubicBezTo>
                  <a:pt x="7600" y="183"/>
                  <a:pt x="7417" y="0"/>
                  <a:pt x="7234" y="0"/>
                </a:cubicBezTo>
                <a:lnTo>
                  <a:pt x="366" y="0"/>
                </a:lnTo>
              </a:path>
            </a:pathLst>
          </a:custGeom>
          <a:solidFill>
            <a:srgbClr val="99cc66"/>
          </a:solidFill>
          <a:ln>
            <a:noFill/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GENETSKI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NAPREDEK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7"/>
          <p:cNvSpPr/>
          <p:nvPr/>
        </p:nvSpPr>
        <p:spPr>
          <a:xfrm>
            <a:off x="3744000" y="1656000"/>
            <a:ext cx="2734560" cy="790560"/>
          </a:xfrm>
          <a:custGeom>
            <a:avLst/>
            <a:gdLst/>
            <a:ahLst/>
            <a:rect l="l" t="t" r="r" b="b"/>
            <a:pathLst>
              <a:path w="7601" h="2202">
                <a:moveTo>
                  <a:pt x="366" y="0"/>
                </a:moveTo>
                <a:cubicBezTo>
                  <a:pt x="183" y="0"/>
                  <a:pt x="0" y="183"/>
                  <a:pt x="0" y="366"/>
                </a:cubicBezTo>
                <a:lnTo>
                  <a:pt x="0" y="1834"/>
                </a:lnTo>
                <a:cubicBezTo>
                  <a:pt x="0" y="2017"/>
                  <a:pt x="183" y="2201"/>
                  <a:pt x="366" y="2201"/>
                </a:cubicBezTo>
                <a:lnTo>
                  <a:pt x="7234" y="2201"/>
                </a:lnTo>
                <a:cubicBezTo>
                  <a:pt x="7417" y="2201"/>
                  <a:pt x="7600" y="2017"/>
                  <a:pt x="7600" y="1834"/>
                </a:cubicBezTo>
                <a:lnTo>
                  <a:pt x="7600" y="366"/>
                </a:lnTo>
                <a:cubicBezTo>
                  <a:pt x="7600" y="183"/>
                  <a:pt x="7417" y="0"/>
                  <a:pt x="7234" y="0"/>
                </a:cubicBezTo>
                <a:lnTo>
                  <a:pt x="366" y="0"/>
                </a:lnTo>
              </a:path>
            </a:pathLst>
          </a:custGeom>
          <a:solidFill>
            <a:srgbClr val="99cc66"/>
          </a:solidFill>
          <a:ln>
            <a:noFill/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GENETSKA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VARIABILNOST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8"/>
          <p:cNvSpPr/>
          <p:nvPr/>
        </p:nvSpPr>
        <p:spPr>
          <a:xfrm>
            <a:off x="7056000" y="1656000"/>
            <a:ext cx="2734560" cy="790560"/>
          </a:xfrm>
          <a:custGeom>
            <a:avLst/>
            <a:gdLst/>
            <a:ahLst/>
            <a:rect l="l" t="t" r="r" b="b"/>
            <a:pathLst>
              <a:path w="7601" h="2202">
                <a:moveTo>
                  <a:pt x="366" y="0"/>
                </a:moveTo>
                <a:cubicBezTo>
                  <a:pt x="183" y="0"/>
                  <a:pt x="0" y="183"/>
                  <a:pt x="0" y="366"/>
                </a:cubicBezTo>
                <a:lnTo>
                  <a:pt x="0" y="1834"/>
                </a:lnTo>
                <a:cubicBezTo>
                  <a:pt x="0" y="2017"/>
                  <a:pt x="183" y="2201"/>
                  <a:pt x="366" y="2201"/>
                </a:cubicBezTo>
                <a:lnTo>
                  <a:pt x="7234" y="2201"/>
                </a:lnTo>
                <a:cubicBezTo>
                  <a:pt x="7417" y="2201"/>
                  <a:pt x="7600" y="2017"/>
                  <a:pt x="7600" y="1834"/>
                </a:cubicBezTo>
                <a:lnTo>
                  <a:pt x="7600" y="366"/>
                </a:lnTo>
                <a:cubicBezTo>
                  <a:pt x="7600" y="183"/>
                  <a:pt x="7417" y="0"/>
                  <a:pt x="7234" y="0"/>
                </a:cubicBezTo>
                <a:lnTo>
                  <a:pt x="366" y="0"/>
                </a:lnTo>
              </a:path>
            </a:pathLst>
          </a:custGeom>
          <a:solidFill>
            <a:srgbClr val="99cc66"/>
          </a:solidFill>
          <a:ln>
            <a:noFill/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EKONOMSKA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UČINKOVITOST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9"/>
          <p:cNvSpPr/>
          <p:nvPr/>
        </p:nvSpPr>
        <p:spPr>
          <a:xfrm>
            <a:off x="3240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Trajnostna selekcija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47840" y="1987560"/>
            <a:ext cx="9061920" cy="390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"/>
          <p:cNvSpPr/>
          <p:nvPr/>
        </p:nvSpPr>
        <p:spPr>
          <a:xfrm>
            <a:off x="503280" y="30168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8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687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47840" y="1987560"/>
            <a:ext cx="9061920" cy="390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3000"/>
              </a:lnSpc>
            </a:pPr>
            <a:r>
              <a:rPr b="0" lang="en-GB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1) Genetski napredek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2) Genetska variabilnost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3) Kontrola sorodstva populacije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503280" y="30168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2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240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Simulacija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503280" y="1763640"/>
            <a:ext cx="9069840" cy="49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440" bIns="0"/>
          <a:p>
            <a:pPr marL="208080" indent="-203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Realistična populacija ~30.000 aktivnih živali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8080" indent="-203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 years burn-in + 20 years evaluation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8080" indent="-203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 wrapper around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364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AlphaSim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(Faux et al., 2012)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364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blupf90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(Misztal et al., 2002)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364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AlphaMate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(Gorjanc and Hickey, 2018)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8080" indent="-2037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2760" indent="-2037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76000" y="23040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5280">
              <a:lnSpc>
                <a:spcPct val="93000"/>
              </a:lnSpc>
              <a:buClr>
                <a:srgbClr val="000000"/>
              </a:buClr>
              <a:buFont typeface="Symbol"/>
              <a:buChar char="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odbiramo živali z najboljšimi PV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93000"/>
              </a:lnSpc>
              <a:buClr>
                <a:srgbClr val="000000"/>
              </a:buClr>
              <a:buFont typeface="Symbol"/>
              <a:buChar char="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samo en cilj: maksimiranje genetskega napredka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54" name="Table 2"/>
          <p:cNvGraphicFramePr/>
          <p:nvPr/>
        </p:nvGraphicFramePr>
        <p:xfrm>
          <a:off x="1608120" y="9290160"/>
          <a:ext cx="4320360" cy="4274280"/>
        </p:xfrm>
        <a:graphic>
          <a:graphicData uri="http://schemas.openxmlformats.org/drawingml/2006/table">
            <a:tbl>
              <a:tblPr/>
              <a:tblGrid>
                <a:gridCol w="1439640"/>
                <a:gridCol w="1442880"/>
                <a:gridCol w="1438200"/>
              </a:tblGrid>
              <a:tr h="1212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ecf00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ecf00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</a:tr>
              <a:tr h="610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4608000" y="4230720"/>
            <a:ext cx="4491720" cy="203256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3168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Selekcija nad mejno vrednostjo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3240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Način odbire očetov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58" name="Table 2"/>
          <p:cNvGraphicFramePr/>
          <p:nvPr/>
        </p:nvGraphicFramePr>
        <p:xfrm>
          <a:off x="1608120" y="9290160"/>
          <a:ext cx="4320360" cy="4274280"/>
        </p:xfrm>
        <a:graphic>
          <a:graphicData uri="http://schemas.openxmlformats.org/drawingml/2006/table">
            <a:tbl>
              <a:tblPr/>
              <a:tblGrid>
                <a:gridCol w="1439640"/>
                <a:gridCol w="1442880"/>
                <a:gridCol w="1438200"/>
              </a:tblGrid>
              <a:tr h="1212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ecf00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ecf00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</a:tr>
              <a:tr h="610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sp>
        <p:nvSpPr>
          <p:cNvPr id="159" name="CustomShape 3"/>
          <p:cNvSpPr/>
          <p:nvPr/>
        </p:nvSpPr>
        <p:spPr>
          <a:xfrm>
            <a:off x="1224000" y="2089080"/>
            <a:ext cx="2373840" cy="35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Progeno testirani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očetje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4716360" y="1584360"/>
            <a:ext cx="860760" cy="3578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GT-PT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3816360" y="2062080"/>
            <a:ext cx="26629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Preselekcija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 gEBV – progeno testirani očetje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6"/>
          <p:cNvSpPr/>
          <p:nvPr/>
        </p:nvSpPr>
        <p:spPr>
          <a:xfrm>
            <a:off x="7705800" y="1584360"/>
            <a:ext cx="500400" cy="35784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7"/>
          <p:cNvSpPr/>
          <p:nvPr/>
        </p:nvSpPr>
        <p:spPr>
          <a:xfrm>
            <a:off x="6551640" y="2062080"/>
            <a:ext cx="280548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Genomski testirani očetje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8"/>
          <p:cNvSpPr/>
          <p:nvPr/>
        </p:nvSpPr>
        <p:spPr>
          <a:xfrm>
            <a:off x="2198520" y="1603440"/>
            <a:ext cx="4719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9"/>
          <p:cNvSpPr/>
          <p:nvPr/>
        </p:nvSpPr>
        <p:spPr>
          <a:xfrm>
            <a:off x="2200320" y="1603440"/>
            <a:ext cx="4719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10"/>
          <p:cNvSpPr/>
          <p:nvPr/>
        </p:nvSpPr>
        <p:spPr>
          <a:xfrm>
            <a:off x="2162160" y="1584360"/>
            <a:ext cx="500400" cy="35784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" name="Table 1"/>
          <p:cNvGraphicFramePr/>
          <p:nvPr/>
        </p:nvGraphicFramePr>
        <p:xfrm>
          <a:off x="864000" y="3492000"/>
          <a:ext cx="8999640" cy="2618640"/>
        </p:xfrm>
        <a:graphic>
          <a:graphicData uri="http://schemas.openxmlformats.org/drawingml/2006/table">
            <a:tbl>
              <a:tblPr/>
              <a:tblGrid>
                <a:gridCol w="1879920"/>
                <a:gridCol w="3516840"/>
                <a:gridCol w="3603240"/>
              </a:tblGrid>
              <a:tr h="507960">
                <a:tc>
                  <a:txBody>
                    <a:bodyPr lIns="90000" rIns="9000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Scenariji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Katere očete uporabimo?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Kako očete uporabljamo?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solidFill>
                      <a:srgbClr val="ffffff"/>
                    </a:solidFill>
                  </a:tcPr>
                </a:tc>
              </a:tr>
              <a:tr h="52704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99cc6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očetje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 očetov / 5 let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 očetov / 1 let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 oče / 5 let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2704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GT-PT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7dc2fa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      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očetje</a:t>
                      </a: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  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52704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GT-BD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055ea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očetje za BM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52992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032745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očetje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8" name="CustomShape 2"/>
          <p:cNvSpPr/>
          <p:nvPr/>
        </p:nvSpPr>
        <p:spPr>
          <a:xfrm>
            <a:off x="324000" y="122400"/>
            <a:ext cx="82443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Scenariji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2162160" y="1584360"/>
            <a:ext cx="500400" cy="357840"/>
          </a:xfrm>
          <a:prstGeom prst="rect">
            <a:avLst/>
          </a:prstGeom>
          <a:solidFill>
            <a:srgbClr val="aec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4"/>
          <p:cNvSpPr/>
          <p:nvPr/>
        </p:nvSpPr>
        <p:spPr>
          <a:xfrm>
            <a:off x="4716360" y="1584360"/>
            <a:ext cx="860760" cy="3578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GT-PT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2162160" y="1584360"/>
            <a:ext cx="500400" cy="35784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6"/>
          <p:cNvSpPr/>
          <p:nvPr/>
        </p:nvSpPr>
        <p:spPr>
          <a:xfrm>
            <a:off x="7705800" y="1584360"/>
            <a:ext cx="500400" cy="35784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7"/>
          <p:cNvSpPr/>
          <p:nvPr/>
        </p:nvSpPr>
        <p:spPr>
          <a:xfrm>
            <a:off x="2198520" y="1603440"/>
            <a:ext cx="4719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8"/>
          <p:cNvSpPr/>
          <p:nvPr/>
        </p:nvSpPr>
        <p:spPr>
          <a:xfrm>
            <a:off x="2767680" y="4356000"/>
            <a:ext cx="4719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9"/>
          <p:cNvSpPr/>
          <p:nvPr/>
        </p:nvSpPr>
        <p:spPr>
          <a:xfrm>
            <a:off x="2840760" y="4356000"/>
            <a:ext cx="4719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10"/>
          <p:cNvSpPr/>
          <p:nvPr/>
        </p:nvSpPr>
        <p:spPr>
          <a:xfrm>
            <a:off x="2767680" y="4356000"/>
            <a:ext cx="4719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11"/>
          <p:cNvSpPr/>
          <p:nvPr/>
        </p:nvSpPr>
        <p:spPr>
          <a:xfrm>
            <a:off x="2810520" y="4860360"/>
            <a:ext cx="860760" cy="3578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GT-PT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2"/>
          <p:cNvSpPr/>
          <p:nvPr/>
        </p:nvSpPr>
        <p:spPr>
          <a:xfrm>
            <a:off x="2840760" y="4356000"/>
            <a:ext cx="4719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13"/>
          <p:cNvSpPr/>
          <p:nvPr/>
        </p:nvSpPr>
        <p:spPr>
          <a:xfrm>
            <a:off x="2812320" y="5902920"/>
            <a:ext cx="500400" cy="35784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14"/>
          <p:cNvSpPr/>
          <p:nvPr/>
        </p:nvSpPr>
        <p:spPr>
          <a:xfrm>
            <a:off x="2809080" y="5398920"/>
            <a:ext cx="500400" cy="35784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15"/>
          <p:cNvSpPr/>
          <p:nvPr/>
        </p:nvSpPr>
        <p:spPr>
          <a:xfrm>
            <a:off x="2200320" y="1603440"/>
            <a:ext cx="4719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16"/>
          <p:cNvSpPr/>
          <p:nvPr/>
        </p:nvSpPr>
        <p:spPr>
          <a:xfrm>
            <a:off x="2810520" y="4320000"/>
            <a:ext cx="500400" cy="35784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3" name="Picture 69" descr=""/>
          <p:cNvPicPr/>
          <p:nvPr/>
        </p:nvPicPr>
        <p:blipFill>
          <a:blip r:embed="rId1"/>
          <a:stretch/>
        </p:blipFill>
        <p:spPr>
          <a:xfrm>
            <a:off x="8352000" y="5127480"/>
            <a:ext cx="465480" cy="379800"/>
          </a:xfrm>
          <a:prstGeom prst="rect">
            <a:avLst/>
          </a:prstGeom>
          <a:ln>
            <a:noFill/>
          </a:ln>
        </p:spPr>
      </p:pic>
      <p:pic>
        <p:nvPicPr>
          <p:cNvPr id="184" name="Picture 70" descr=""/>
          <p:cNvPicPr/>
          <p:nvPr/>
        </p:nvPicPr>
        <p:blipFill>
          <a:blip r:embed="rId2"/>
          <a:stretch/>
        </p:blipFill>
        <p:spPr>
          <a:xfrm>
            <a:off x="7991640" y="5796000"/>
            <a:ext cx="719640" cy="325800"/>
          </a:xfrm>
          <a:prstGeom prst="rect">
            <a:avLst/>
          </a:prstGeom>
          <a:ln>
            <a:noFill/>
          </a:ln>
        </p:spPr>
      </p:pic>
      <p:sp>
        <p:nvSpPr>
          <p:cNvPr id="185" name="CustomShape 17"/>
          <p:cNvSpPr/>
          <p:nvPr/>
        </p:nvSpPr>
        <p:spPr>
          <a:xfrm>
            <a:off x="1224000" y="2017800"/>
            <a:ext cx="2373840" cy="35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Progeno testirani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očetje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18"/>
          <p:cNvSpPr/>
          <p:nvPr/>
        </p:nvSpPr>
        <p:spPr>
          <a:xfrm>
            <a:off x="3816360" y="1990800"/>
            <a:ext cx="26629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Preselekcija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 gEBV – progeno testirani očetje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19"/>
          <p:cNvSpPr/>
          <p:nvPr/>
        </p:nvSpPr>
        <p:spPr>
          <a:xfrm>
            <a:off x="6551640" y="1990800"/>
            <a:ext cx="280548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Genomski testirani očetje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0"/>
          <p:cNvSpPr/>
          <p:nvPr/>
        </p:nvSpPr>
        <p:spPr>
          <a:xfrm>
            <a:off x="6264000" y="2880000"/>
            <a:ext cx="3888000" cy="39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2011-03-09T08:55:41Z</dcterms:created>
  <dc:creator>Ela Zilic</dc:creator>
  <dc:description/>
  <dc:language>en-GB</dc:language>
  <cp:lastModifiedBy/>
  <cp:lastPrinted>1601-01-01T00:00:00Z</cp:lastPrinted>
  <dcterms:modified xsi:type="dcterms:W3CDTF">2019-12-18T22:09:33Z</dcterms:modified>
  <cp:revision>325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